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6" r:id="rId14"/>
    <p:sldId id="269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INVENTORY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HOW TO CREATE A VISUAL APPLICATION FROM BEGINNING TO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GUI-more about graphic objects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5962" y="2497516"/>
            <a:ext cx="5172075" cy="2380492"/>
          </a:xfrm>
        </p:spPr>
      </p:pic>
      <p:sp>
        <p:nvSpPr>
          <p:cNvPr id="5" name="TextBox 4"/>
          <p:cNvSpPr txBox="1"/>
          <p:nvPr/>
        </p:nvSpPr>
        <p:spPr>
          <a:xfrm>
            <a:off x="1219200" y="1676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3 (</a:t>
            </a:r>
            <a:r>
              <a:rPr lang="en-US" dirty="0" err="1" smtClean="0"/>
              <a:t>JLabel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4 (</a:t>
            </a:r>
            <a:r>
              <a:rPr lang="en-US" dirty="0" err="1" smtClean="0"/>
              <a:t>JLabel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905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5 (</a:t>
            </a:r>
            <a:r>
              <a:rPr lang="en-US" dirty="0" err="1" smtClean="0"/>
              <a:t>JLabel</a:t>
            </a:r>
            <a:r>
              <a:rPr lang="sr-Latn-RS" dirty="0" smtClean="0"/>
              <a:t>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1905000" y="2057400"/>
            <a:ext cx="13716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914400" y="3886200"/>
            <a:ext cx="2286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181600" y="2095500"/>
            <a:ext cx="9144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GUI-Label Creation 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92405" y="1605736"/>
            <a:ext cx="5149664" cy="2370178"/>
          </a:xfrm>
        </p:spPr>
      </p:pic>
      <p:sp>
        <p:nvSpPr>
          <p:cNvPr id="5" name="TextBox 4"/>
          <p:cNvSpPr txBox="1"/>
          <p:nvPr/>
        </p:nvSpPr>
        <p:spPr>
          <a:xfrm>
            <a:off x="2286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3 (</a:t>
            </a:r>
            <a:r>
              <a:rPr lang="en-US" dirty="0" smtClean="0"/>
              <a:t>J</a:t>
            </a:r>
            <a:r>
              <a:rPr lang="sr-Latn-RS" dirty="0" smtClean="0"/>
              <a:t>Label)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4 (</a:t>
            </a:r>
            <a:r>
              <a:rPr lang="en-US" dirty="0" smtClean="0"/>
              <a:t>J</a:t>
            </a:r>
            <a:r>
              <a:rPr lang="sr-Latn-RS" dirty="0" smtClean="0"/>
              <a:t>Label)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167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5 (</a:t>
            </a:r>
            <a:r>
              <a:rPr lang="en-US" dirty="0" smtClean="0"/>
              <a:t>J</a:t>
            </a:r>
            <a:r>
              <a:rPr lang="sr-Latn-RS" dirty="0" smtClean="0"/>
              <a:t>Label)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1028700" y="1817132"/>
            <a:ext cx="2019300" cy="697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1028700" y="2971800"/>
            <a:ext cx="20955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181600" y="1861066"/>
            <a:ext cx="2286000" cy="653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4495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</a:rPr>
              <a:t>JLabel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numberOfpackagesPerShipmentLab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=new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JLabel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("Number of packages per shipment");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518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JLabel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NumberOfBooksPerPackageLab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=new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JLabel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("Number of books per package");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5791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</a:rPr>
              <a:t>JLabel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totalLab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=new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JLabel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("Total");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GUI-more about graphic objects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5962" y="2502296"/>
            <a:ext cx="5172075" cy="2370932"/>
          </a:xfrm>
        </p:spPr>
      </p:pic>
      <p:sp>
        <p:nvSpPr>
          <p:cNvPr id="5" name="TextBox 4"/>
          <p:cNvSpPr txBox="1"/>
          <p:nvPr/>
        </p:nvSpPr>
        <p:spPr>
          <a:xfrm>
            <a:off x="1219200" y="1676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6 (JTextField)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7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8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2171700" y="2045732"/>
            <a:ext cx="2019300" cy="1459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1028700" y="3962400"/>
            <a:ext cx="32385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715000" y="2089666"/>
            <a:ext cx="381000" cy="1263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GUI-Creating text fields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05359"/>
            <a:ext cx="5172075" cy="2370932"/>
          </a:xfrm>
        </p:spPr>
      </p:pic>
      <p:sp>
        <p:nvSpPr>
          <p:cNvPr id="5" name="TextBox 4"/>
          <p:cNvSpPr txBox="1"/>
          <p:nvPr/>
        </p:nvSpPr>
        <p:spPr>
          <a:xfrm>
            <a:off x="2286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6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7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167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8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1028700" y="1817132"/>
            <a:ext cx="3086100" cy="697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1028700" y="3048000"/>
            <a:ext cx="30861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638800" y="1861066"/>
            <a:ext cx="1828800" cy="653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4724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JTextField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numberOfpackagesPerShipmentTF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181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JTextField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numberOfpackagesPerShipmentTF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=new </a:t>
            </a:r>
            <a:r>
              <a:rPr lang="en-US" dirty="0" err="1" smtClean="0">
                <a:latin typeface="Verdana" pitchFamily="34" charset="0"/>
                <a:ea typeface="Verdana" pitchFamily="34" charset="0"/>
              </a:rPr>
              <a:t>JTextField</a:t>
            </a:r>
            <a:r>
              <a:rPr lang="en-US" dirty="0" smtClean="0">
                <a:latin typeface="Verdana" pitchFamily="34" charset="0"/>
                <a:ea typeface="Verdana" pitchFamily="34" charset="0"/>
              </a:rPr>
              <a:t>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867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JTextField totalTF=new JTextField 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GUI-more about graphic objects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5963" y="2506662"/>
            <a:ext cx="5172073" cy="2362199"/>
          </a:xfrm>
        </p:spPr>
      </p:pic>
      <p:sp>
        <p:nvSpPr>
          <p:cNvPr id="5" name="TextBox 4"/>
          <p:cNvSpPr txBox="1"/>
          <p:nvPr/>
        </p:nvSpPr>
        <p:spPr>
          <a:xfrm>
            <a:off x="1219200" y="1676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9(JButton)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2171700" y="2045732"/>
            <a:ext cx="3238500" cy="1916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GUI-Creating a </a:t>
            </a:r>
            <a:r>
              <a:rPr lang="en-US" dirty="0" err="1" smtClean="0"/>
              <a:t>JButton</a:t>
            </a:r>
            <a:r>
              <a:rPr lang="en-US" smtClean="0"/>
              <a:t> object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09725"/>
            <a:ext cx="5172075" cy="2362200"/>
          </a:xfrm>
        </p:spPr>
      </p:pic>
      <p:sp>
        <p:nvSpPr>
          <p:cNvPr id="7" name="TextBox 6"/>
          <p:cNvSpPr txBox="1"/>
          <p:nvPr/>
        </p:nvSpPr>
        <p:spPr>
          <a:xfrm>
            <a:off x="7772400" y="1676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9(</a:t>
            </a:r>
            <a:r>
              <a:rPr lang="en-US" dirty="0" smtClean="0"/>
              <a:t>J</a:t>
            </a:r>
            <a:r>
              <a:rPr lang="sr-Latn-RS" dirty="0" smtClean="0"/>
              <a:t>Button)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410200" y="1866900"/>
            <a:ext cx="2362200" cy="1181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4648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JButton calculateButton=new JButton();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INVENTORY APPLICATION-visual part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OBJECTS SETTINGS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905000"/>
            <a:ext cx="3810000" cy="1828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GUI-setting of the </a:t>
            </a:r>
            <a:r>
              <a:rPr lang="en-US" dirty="0" err="1" smtClean="0"/>
              <a:t>JFrame</a:t>
            </a:r>
            <a:r>
              <a:rPr lang="en-US" dirty="0" smtClean="0"/>
              <a:t> object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82210"/>
            <a:ext cx="3832922" cy="1750579"/>
          </a:xfrm>
        </p:spPr>
      </p:pic>
      <p:sp>
        <p:nvSpPr>
          <p:cNvPr id="5" name="TextBox 4"/>
          <p:cNvSpPr txBox="1"/>
          <p:nvPr/>
        </p:nvSpPr>
        <p:spPr>
          <a:xfrm>
            <a:off x="14478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1-JFrame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2247900" y="1817132"/>
            <a:ext cx="876300" cy="3164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8200" y="41148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dirty="0" smtClean="0"/>
              <a:t>SETTING SIZE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BEHAVIOR OF THE FRAME WHEN CLICKING ON THE X BUTTON</a:t>
            </a:r>
            <a:endParaRPr lang="sr-Latn-R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POSITION IN RELATION TO THE SCREEN</a:t>
            </a:r>
            <a:endParaRPr lang="sr-Latn-R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VISIBILITY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4114800"/>
            <a:ext cx="350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win</a:t>
            </a:r>
            <a:r>
              <a:rPr lang="sr-Latn-RS" b="1" dirty="0" smtClean="0"/>
              <a:t>.</a:t>
            </a:r>
            <a:r>
              <a:rPr lang="sr-Latn-RS" dirty="0" smtClean="0"/>
              <a:t>setSize(550,250)</a:t>
            </a:r>
          </a:p>
          <a:p>
            <a:r>
              <a:rPr lang="en-US" b="1" dirty="0" smtClean="0"/>
              <a:t>win</a:t>
            </a:r>
            <a:r>
              <a:rPr lang="sr-Latn-RS" b="1" dirty="0" smtClean="0"/>
              <a:t>.</a:t>
            </a:r>
            <a:r>
              <a:rPr lang="sr-Latn-RS" dirty="0" smtClean="0"/>
              <a:t>setDefaultCloseOperation(JFrame.EXIT_ON_CLOSE)</a:t>
            </a:r>
          </a:p>
          <a:p>
            <a:r>
              <a:rPr lang="en-US" b="1" dirty="0" smtClean="0"/>
              <a:t>win</a:t>
            </a:r>
            <a:r>
              <a:rPr lang="sr-Latn-RS" b="1" dirty="0" smtClean="0"/>
              <a:t>.</a:t>
            </a:r>
            <a:r>
              <a:rPr lang="sr-Latn-RS" dirty="0" smtClean="0"/>
              <a:t>setLocationRelativeTo(null)</a:t>
            </a:r>
          </a:p>
          <a:p>
            <a:r>
              <a:rPr lang="en-US" b="1" dirty="0" smtClean="0"/>
              <a:t>win</a:t>
            </a:r>
            <a:r>
              <a:rPr lang="sr-Latn-RS" b="1" dirty="0" smtClean="0"/>
              <a:t>.</a:t>
            </a:r>
            <a:r>
              <a:rPr lang="sr-Latn-RS" dirty="0" smtClean="0"/>
              <a:t>setVisible(true)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905000"/>
            <a:ext cx="3810000" cy="1828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GUI-setting of </a:t>
            </a:r>
            <a:r>
              <a:rPr lang="en-US" dirty="0" err="1" smtClean="0"/>
              <a:t>JPanel</a:t>
            </a:r>
            <a:r>
              <a:rPr lang="en-US" dirty="0" smtClean="0"/>
              <a:t> object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82210"/>
            <a:ext cx="3832922" cy="1750579"/>
          </a:xfrm>
        </p:spPr>
      </p:pic>
      <p:sp>
        <p:nvSpPr>
          <p:cNvPr id="6" name="TextBox 5"/>
          <p:cNvSpPr txBox="1"/>
          <p:nvPr/>
        </p:nvSpPr>
        <p:spPr>
          <a:xfrm>
            <a:off x="60960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2-JPanel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495800" y="1905000"/>
            <a:ext cx="20955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8200" y="41148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latin typeface="Verdana" pitchFamily="34" charset="0"/>
                <a:ea typeface="Verdana" pitchFamily="34" charset="0"/>
              </a:rPr>
              <a:t>BACKGROUND COLOR SETTING </a:t>
            </a:r>
            <a:endParaRPr lang="sr-Latn-RS" sz="2800" dirty="0" smtClean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41148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Verdana" pitchFamily="34" charset="0"/>
                <a:ea typeface="Verdana" pitchFamily="34" charset="0"/>
              </a:rPr>
              <a:t>win</a:t>
            </a: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.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setBackground(Color.gray)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GUI-Setting of the </a:t>
            </a:r>
            <a:r>
              <a:rPr lang="en-US" dirty="0" err="1" smtClean="0"/>
              <a:t>JLabel</a:t>
            </a:r>
            <a:r>
              <a:rPr lang="en-US" dirty="0" smtClean="0"/>
              <a:t> class object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97275" y="1676400"/>
            <a:ext cx="5079229" cy="2370932"/>
          </a:xfrm>
        </p:spPr>
      </p:pic>
      <p:sp>
        <p:nvSpPr>
          <p:cNvPr id="7" name="TextBox 6"/>
          <p:cNvSpPr txBox="1"/>
          <p:nvPr/>
        </p:nvSpPr>
        <p:spPr>
          <a:xfrm>
            <a:off x="6477000" y="3581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5 totalLab(</a:t>
            </a:r>
            <a:r>
              <a:rPr lang="en-US" dirty="0" smtClean="0"/>
              <a:t>J</a:t>
            </a:r>
            <a:r>
              <a:rPr lang="sr-Latn-RS" dirty="0" smtClean="0"/>
              <a:t>Label)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 flipV="1">
            <a:off x="4191000" y="2667000"/>
            <a:ext cx="2286000" cy="1099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52800" y="4343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totalLab.setText(“Ukupno”);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5029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totalLab.setSize(60,30);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5638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totalLab.setBounds(300,50,60,30);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66800" y="1981200"/>
            <a:ext cx="6400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66800" y="1905000"/>
            <a:ext cx="0" cy="365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175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(0,0)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066800" y="2590800"/>
            <a:ext cx="289560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28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FF00"/>
                </a:solidFill>
              </a:rPr>
              <a:t>300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114800" y="1981200"/>
            <a:ext cx="0" cy="4572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05200" y="2057400"/>
            <a:ext cx="461665" cy="3693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FFFF00"/>
                </a:solidFill>
              </a:rPr>
              <a:t>50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INVENTAR APLIKACIJA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8305800" cy="5562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/>
              <a:t>The bookstore at the faculty received textbook cards. Each shipment contains the same number of textbooks. The inventory manager wants to use a computer to calculate the total number of textbooks that arrive at the bookstore for each shipment. The inventory manager will enter the number of received cards and a fixed number of textbooks in each shipment card.</a:t>
            </a:r>
          </a:p>
          <a:p>
            <a:pPr algn="just">
              <a:buNone/>
            </a:pPr>
            <a:r>
              <a:rPr lang="en-US" sz="3200" dirty="0" smtClean="0"/>
              <a:t> The application should then calculate and display the total number of textbooks in the shipment.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GUI-Configuration of the </a:t>
            </a:r>
            <a:r>
              <a:rPr lang="en-US" dirty="0" err="1" smtClean="0"/>
              <a:t>JTextField</a:t>
            </a:r>
            <a:r>
              <a:rPr lang="en-US" dirty="0" smtClean="0"/>
              <a:t> class object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83710"/>
            <a:ext cx="5140180" cy="2356311"/>
          </a:xfrm>
        </p:spPr>
      </p:pic>
      <p:sp>
        <p:nvSpPr>
          <p:cNvPr id="7" name="TextBox 6"/>
          <p:cNvSpPr txBox="1"/>
          <p:nvPr/>
        </p:nvSpPr>
        <p:spPr>
          <a:xfrm>
            <a:off x="6477000" y="3581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8- totalTF(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 flipV="1">
            <a:off x="4724400" y="2590800"/>
            <a:ext cx="1752600" cy="1175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2800" y="4495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totalTF.setSize(80,30);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5257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totalTF.setBounds(360,50,80,30);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66800" y="1981200"/>
            <a:ext cx="6400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66800" y="1905000"/>
            <a:ext cx="0" cy="365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175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(0,0)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066800" y="2590800"/>
            <a:ext cx="342900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28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FF00"/>
                </a:solidFill>
              </a:rPr>
              <a:t>60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876800" y="2057400"/>
            <a:ext cx="0" cy="3810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2057400"/>
            <a:ext cx="461665" cy="3693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FFFF00"/>
                </a:solidFill>
              </a:rPr>
              <a:t>50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GUI-Setting of the </a:t>
            </a:r>
            <a:r>
              <a:rPr lang="en-US" dirty="0" err="1" smtClean="0"/>
              <a:t>JButton</a:t>
            </a:r>
            <a:r>
              <a:rPr lang="en-US" dirty="0" smtClean="0"/>
              <a:t> class object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1" y="1683710"/>
            <a:ext cx="5140178" cy="2356311"/>
          </a:xfrm>
        </p:spPr>
      </p:pic>
      <p:sp>
        <p:nvSpPr>
          <p:cNvPr id="7" name="TextBox 6"/>
          <p:cNvSpPr txBox="1"/>
          <p:nvPr/>
        </p:nvSpPr>
        <p:spPr>
          <a:xfrm>
            <a:off x="6248400" y="3581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9- calculateButton(</a:t>
            </a:r>
            <a:r>
              <a:rPr lang="en-US" dirty="0" err="1" smtClean="0"/>
              <a:t>JButton</a:t>
            </a:r>
            <a:r>
              <a:rPr lang="sr-Latn-RS" dirty="0" smtClean="0"/>
              <a:t>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 flipV="1">
            <a:off x="4953000" y="3124204"/>
            <a:ext cx="1295400" cy="641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62200" y="4572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calculateButton</a:t>
            </a:r>
            <a:r>
              <a:rPr lang="sr-Latn-RS" dirty="0" smtClean="0">
                <a:latin typeface="Verdana" pitchFamily="34" charset="0"/>
                <a:ea typeface="Verdana" pitchFamily="34" charset="0"/>
              </a:rPr>
              <a:t>.setSize(160,30);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0" y="5257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calculateButton</a:t>
            </a:r>
            <a:r>
              <a:rPr lang="sr-Latn-RS" dirty="0" smtClean="0">
                <a:latin typeface="Verdana" pitchFamily="34" charset="0"/>
                <a:ea typeface="Verdana" pitchFamily="34" charset="0"/>
              </a:rPr>
              <a:t>.setBounds(300,100,160,30);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66800" y="1981200"/>
            <a:ext cx="6400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66800" y="1905000"/>
            <a:ext cx="0" cy="365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175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(0,0)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14400" y="3048000"/>
            <a:ext cx="297180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288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FF00"/>
                </a:solidFill>
              </a:rPr>
              <a:t>300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876800" y="2057400"/>
            <a:ext cx="0" cy="9144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67200" y="2438400"/>
            <a:ext cx="461665" cy="4455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FFFF00"/>
                </a:solidFill>
              </a:rPr>
              <a:t>100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INVENTORY APPLICATION-visual part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CONNECTING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GUI-connecting objects 1 and 2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9775" y="2516187"/>
            <a:ext cx="5124450" cy="2343150"/>
          </a:xfrm>
        </p:spPr>
      </p:pic>
      <p:sp>
        <p:nvSpPr>
          <p:cNvPr id="5" name="TextBox 4"/>
          <p:cNvSpPr txBox="1"/>
          <p:nvPr/>
        </p:nvSpPr>
        <p:spPr>
          <a:xfrm>
            <a:off x="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1-JFrame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2-JPanel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438400"/>
            <a:ext cx="5181600" cy="2362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800100" y="1817132"/>
            <a:ext cx="1409700" cy="8498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57800" y="1905000"/>
            <a:ext cx="1333500" cy="16118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9200" y="49530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Verdana" pitchFamily="34" charset="0"/>
                <a:ea typeface="Verdana" pitchFamily="34" charset="0"/>
              </a:rPr>
              <a:t>win.setContentPane(pan);</a:t>
            </a:r>
            <a:endParaRPr lang="en-US" sz="2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562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Verdana" pitchFamily="34" charset="0"/>
                <a:ea typeface="Verdana" pitchFamily="34" charset="0"/>
              </a:rPr>
              <a:t>pan=win.getContentPane();</a:t>
            </a:r>
            <a:endParaRPr lang="en-US" sz="2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4953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new panel is created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55626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Taking </a:t>
            </a:r>
            <a:r>
              <a:rPr lang="sr-Latn-RS" dirty="0" smtClean="0"/>
              <a:t>the</a:t>
            </a:r>
            <a:r>
              <a:rPr lang="en-US" dirty="0" smtClean="0"/>
              <a:t> existing </a:t>
            </a:r>
            <a:r>
              <a:rPr lang="sr-Latn-RS" dirty="0" smtClean="0"/>
              <a:t> object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INVENTORY APPLICATION-event button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adding method </a:t>
            </a:r>
            <a:r>
              <a:rPr lang="sr-Latn-RS" dirty="0" smtClean="0"/>
              <a:t>actionPerformed()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 </a:t>
            </a:r>
            <a:r>
              <a:rPr lang="sr-Latn-RS" dirty="0" smtClean="0"/>
              <a:t>action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</a:rPr>
              <a:t>Connect the class to the interface </a:t>
            </a: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ActionListener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</a:rPr>
              <a:t>Implement the method </a:t>
            </a: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actionPerformed(ActionEvent e)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</a:rPr>
              <a:t>Create a current class object somewhere (Class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Name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)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 </a:t>
            </a:r>
            <a:br>
              <a:rPr lang="sr-Latn-RS" sz="2800" dirty="0" smtClean="0">
                <a:latin typeface="Verdana" pitchFamily="34" charset="0"/>
                <a:ea typeface="Verdana" pitchFamily="34" charset="0"/>
              </a:rPr>
            </a:br>
            <a:r>
              <a:rPr lang="en-US" sz="2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sz="2800" b="1" dirty="0" smtClean="0">
                <a:latin typeface="Verdana" pitchFamily="34" charset="0"/>
                <a:ea typeface="Verdana" pitchFamily="34" charset="0"/>
              </a:rPr>
              <a:t>Class</a:t>
            </a: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Name listener=new Constructor();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</a:rPr>
              <a:t>add the previous object to be the event listener for the button 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/>
            </a:r>
            <a:br>
              <a:rPr lang="sr-Latn-RS" sz="2800" dirty="0" smtClean="0">
                <a:latin typeface="Verdana" pitchFamily="34" charset="0"/>
                <a:ea typeface="Verdana" pitchFamily="34" charset="0"/>
              </a:rPr>
            </a:b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button.addActionListener(listener);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INVENTORY APPPLICATION-add business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method implementation actionPerformed()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Business logic(</a:t>
            </a:r>
            <a:r>
              <a:rPr lang="en-US" dirty="0" smtClean="0"/>
              <a:t>computational part without graphics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int n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umberOfpackagesPerShipment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,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 n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umberOfBooksPerPackage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,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total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Scanner scanner= new Scanner(System.in);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umberOfpackagesPerShipment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=scanner.nextInt();</a:t>
            </a:r>
          </a:p>
          <a:p>
            <a:r>
              <a:rPr lang="sr-Latn-R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umberOfBooksPerPackage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=scanner.nextInt();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total = n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umberOfpackagesPerShipment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* n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umberOfBooksPerPackage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System.out.println(“”+total);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logic (computational with graphics)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int n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umberOf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P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ackagesPerShipment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,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 n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umberOfBooksPerPackage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,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</a:rPr>
              <a:t>total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String n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P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ackagesPerShipment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Str, 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umberOfBooksPerPackage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P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ackagesPerShipment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=</a:t>
            </a:r>
            <a:r>
              <a:rPr lang="en-US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numberOf</a:t>
            </a:r>
            <a:r>
              <a:rPr lang="sr-Latn-RS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P</a:t>
            </a:r>
            <a:r>
              <a:rPr lang="en-US" sz="28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ackagesPerShipmentTF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.getText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();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umberOfBooksPerPackage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=</a:t>
            </a:r>
            <a:r>
              <a:rPr lang="sr-Latn-RS" sz="28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800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umberOfBooksPerPackageTF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.getText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();</a:t>
            </a:r>
          </a:p>
          <a:p>
            <a:r>
              <a:rPr lang="sr-Latn-RS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umberOfpackagesPerShipment</a:t>
            </a:r>
            <a:r>
              <a:rPr lang="sr-Latn-R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= </a:t>
            </a:r>
            <a:r>
              <a:rPr lang="sr-Latn-RS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Integer.parseInt(</a:t>
            </a:r>
            <a:r>
              <a:rPr lang="sr-Latn-RS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umberOfpackagesPerShipment</a:t>
            </a:r>
            <a:r>
              <a:rPr lang="sr-Latn-RS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</a:t>
            </a:r>
            <a:r>
              <a:rPr lang="en-US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RS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)</a:t>
            </a:r>
            <a:r>
              <a:rPr lang="sr-Latn-R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umberOfpackagesPerShipment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=</a:t>
            </a:r>
            <a:r>
              <a:rPr lang="sr-Latn-RS" sz="28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 Integer.parseInt(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n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umberOfpackagesPerShipment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)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total=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n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umberOfBooksPerPackage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 * n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umberOf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P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ackagesPerShipment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totalTF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.setText(“”+total);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INVENTORY APPLICATION-end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Thank you for your attention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Inventory application</a:t>
            </a:r>
            <a:endParaRPr lang="en-US" dirty="0"/>
          </a:p>
        </p:txBody>
      </p:sp>
      <p:pic>
        <p:nvPicPr>
          <p:cNvPr id="4" name="Content Placeholder 3" descr="Inventar ap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394421"/>
            <a:ext cx="7381681" cy="3351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Inventory application-procedure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Create a new project</a:t>
            </a:r>
            <a:endParaRPr lang="sr-Latn-RS" sz="3600" dirty="0" smtClean="0"/>
          </a:p>
          <a:p>
            <a:r>
              <a:rPr lang="en-US" sz="3600" dirty="0" smtClean="0"/>
              <a:t>Create a visual part of the application, </a:t>
            </a:r>
            <a:r>
              <a:rPr lang="en-US" sz="3600" dirty="0" err="1" smtClean="0"/>
              <a:t>ie</a:t>
            </a:r>
            <a:r>
              <a:rPr lang="en-US" sz="3600" dirty="0" smtClean="0"/>
              <a:t>. Graphical User Interface (GUI)</a:t>
            </a:r>
            <a:endParaRPr lang="sr-Latn-RS" sz="3600" dirty="0" smtClean="0"/>
          </a:p>
          <a:p>
            <a:r>
              <a:rPr lang="en-US" sz="3600" dirty="0" smtClean="0"/>
              <a:t>Implement a button event</a:t>
            </a:r>
            <a:endParaRPr lang="sr-Latn-RS" sz="3600" dirty="0" smtClean="0"/>
          </a:p>
          <a:p>
            <a:r>
              <a:rPr lang="en-US" sz="3600" dirty="0" smtClean="0"/>
              <a:t>Do the business logic of the application, </a:t>
            </a:r>
            <a:r>
              <a:rPr lang="en-US" sz="3600" dirty="0" err="1" smtClean="0"/>
              <a:t>ie</a:t>
            </a:r>
            <a:r>
              <a:rPr lang="en-US" sz="3600" dirty="0" smtClean="0"/>
              <a:t>. </a:t>
            </a:r>
            <a:r>
              <a:rPr lang="sr-Latn-RS" sz="3600" dirty="0" smtClean="0"/>
              <a:t> </a:t>
            </a:r>
            <a:r>
              <a:rPr lang="en-US" sz="3600" dirty="0" smtClean="0"/>
              <a:t>Perform the necessary calculations</a:t>
            </a:r>
            <a:endParaRPr lang="en-US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INVENTORY APPLICATION-visual part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TO CREATE A GUI WITHOUT FUNCTIONALITY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VISUAL PART OF THE APPLICATION</a:t>
            </a:r>
            <a:endParaRPr lang="en-US" dirty="0"/>
          </a:p>
        </p:txBody>
      </p:sp>
      <p:pic>
        <p:nvPicPr>
          <p:cNvPr id="4" name="Content Placeholder 3" descr="Inventar app-Objekt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5962" y="2513587"/>
            <a:ext cx="5172075" cy="2348350"/>
          </a:xfrm>
        </p:spPr>
      </p:pic>
      <p:sp>
        <p:nvSpPr>
          <p:cNvPr id="7" name="Oval 6"/>
          <p:cNvSpPr/>
          <p:nvPr/>
        </p:nvSpPr>
        <p:spPr>
          <a:xfrm>
            <a:off x="4648200" y="15240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2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48400" y="16002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1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14400" y="29718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3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38200" y="40386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4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20000" y="19050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5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48000" y="16764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6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19400" y="54864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7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96200" y="31242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8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72400" y="46482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9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17" name="Straight Arrow Connector 16"/>
          <p:cNvCxnSpPr>
            <a:stCxn id="8" idx="3"/>
          </p:cNvCxnSpPr>
          <p:nvPr/>
        </p:nvCxnSpPr>
        <p:spPr>
          <a:xfrm flipH="1">
            <a:off x="5410200" y="1925404"/>
            <a:ext cx="927474" cy="741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</p:cNvCxnSpPr>
          <p:nvPr/>
        </p:nvCxnSpPr>
        <p:spPr>
          <a:xfrm flipH="1">
            <a:off x="4114800" y="1849204"/>
            <a:ext cx="622674" cy="1122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6"/>
          </p:cNvCxnSpPr>
          <p:nvPr/>
        </p:nvCxnSpPr>
        <p:spPr>
          <a:xfrm>
            <a:off x="1524000" y="3162300"/>
            <a:ext cx="13716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</p:cNvCxnSpPr>
          <p:nvPr/>
        </p:nvCxnSpPr>
        <p:spPr>
          <a:xfrm flipV="1">
            <a:off x="1447800" y="3962400"/>
            <a:ext cx="13716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</p:cNvCxnSpPr>
          <p:nvPr/>
        </p:nvCxnSpPr>
        <p:spPr>
          <a:xfrm flipH="1">
            <a:off x="5181600" y="2230204"/>
            <a:ext cx="2527674" cy="970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5"/>
          </p:cNvCxnSpPr>
          <p:nvPr/>
        </p:nvCxnSpPr>
        <p:spPr>
          <a:xfrm>
            <a:off x="3568326" y="2001604"/>
            <a:ext cx="470274" cy="142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7"/>
          </p:cNvCxnSpPr>
          <p:nvPr/>
        </p:nvCxnSpPr>
        <p:spPr>
          <a:xfrm flipV="1">
            <a:off x="3339726" y="3962400"/>
            <a:ext cx="851274" cy="15797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2"/>
          </p:cNvCxnSpPr>
          <p:nvPr/>
        </p:nvCxnSpPr>
        <p:spPr>
          <a:xfrm flipH="1">
            <a:off x="5867400" y="3314700"/>
            <a:ext cx="18288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</p:cNvCxnSpPr>
          <p:nvPr/>
        </p:nvCxnSpPr>
        <p:spPr>
          <a:xfrm flipH="1" flipV="1">
            <a:off x="5867400" y="3962400"/>
            <a:ext cx="19050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GRAPHIC USER INTERFACE-programming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</a:rPr>
              <a:t>Create an object </a:t>
            </a:r>
            <a:r>
              <a:rPr lang="sr-Latn-RS" sz="3200" dirty="0" smtClean="0">
                <a:latin typeface="Verdana" pitchFamily="34" charset="0"/>
                <a:ea typeface="Verdana" pitchFamily="34" charset="0"/>
              </a:rPr>
              <a:t/>
            </a:r>
            <a:br>
              <a:rPr lang="sr-Latn-RS" sz="3200" dirty="0" smtClean="0">
                <a:latin typeface="Verdana" pitchFamily="34" charset="0"/>
                <a:ea typeface="Verdana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R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Class object </a:t>
            </a:r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= new Constructor ();</a:t>
            </a:r>
            <a:endParaRPr lang="sr-Latn-RS" sz="3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  <a:p>
            <a:r>
              <a:rPr lang="en-US" sz="3200" dirty="0" smtClean="0">
                <a:latin typeface="Verdana" pitchFamily="34" charset="0"/>
                <a:ea typeface="Verdana" pitchFamily="34" charset="0"/>
              </a:rPr>
              <a:t>Set object attributes </a:t>
            </a:r>
            <a:r>
              <a:rPr lang="sr-Latn-RS" sz="3200" dirty="0" smtClean="0">
                <a:latin typeface="Verdana" pitchFamily="34" charset="0"/>
                <a:ea typeface="Verdana" pitchFamily="34" charset="0"/>
              </a:rPr>
              <a:t/>
            </a:r>
            <a:br>
              <a:rPr lang="sr-Latn-RS" sz="3200" dirty="0" smtClean="0">
                <a:latin typeface="Verdana" pitchFamily="34" charset="0"/>
                <a:ea typeface="Verdana" pitchFamily="34" charset="0"/>
              </a:rPr>
            </a:br>
            <a:r>
              <a:rPr lang="sr-Latn-R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objekat.setAttribut(new_value);</a:t>
            </a:r>
          </a:p>
          <a:p>
            <a:r>
              <a:rPr lang="en-US" sz="3200" dirty="0" smtClean="0">
                <a:latin typeface="Verdana" pitchFamily="34" charset="0"/>
                <a:ea typeface="Verdana" pitchFamily="34" charset="0"/>
              </a:rPr>
              <a:t>Connect objects to each other </a:t>
            </a:r>
            <a:r>
              <a:rPr lang="sr-Latn-RS" sz="3200" dirty="0" smtClean="0">
                <a:latin typeface="Verdana" pitchFamily="34" charset="0"/>
                <a:ea typeface="Verdana" pitchFamily="34" charset="0"/>
              </a:rPr>
              <a:t/>
            </a:r>
            <a:br>
              <a:rPr lang="sr-Latn-RS" sz="3200" dirty="0" smtClean="0">
                <a:latin typeface="Verdana" pitchFamily="34" charset="0"/>
                <a:ea typeface="Verdana" pitchFamily="34" charset="0"/>
              </a:rPr>
            </a:br>
            <a:r>
              <a:rPr lang="sr-Latn-R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object1.add(object2);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Connecting </a:t>
            </a:r>
            <a:r>
              <a:rPr lang="en-US" sz="3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JFrame</a:t>
            </a:r>
            <a:r>
              <a:rPr lang="en-US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and </a:t>
            </a:r>
            <a:r>
              <a:rPr lang="en-US" sz="3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JPanel</a:t>
            </a:r>
            <a:r>
              <a:rPr lang="en-US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objects </a:t>
            </a:r>
            <a:r>
              <a:rPr lang="sr-Latn-RS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sr-Latn-RS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r>
              <a:rPr lang="sr-Latn-R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win.setContentPane(pan);</a:t>
            </a:r>
            <a:endParaRPr lang="en-US" sz="3200" dirty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0" y="2514600"/>
            <a:ext cx="5181600" cy="2362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GUI-more about graphic objects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9775" y="2517538"/>
            <a:ext cx="5124450" cy="2340448"/>
          </a:xfrm>
        </p:spPr>
      </p:pic>
      <p:sp>
        <p:nvSpPr>
          <p:cNvPr id="5" name="TextBox 4"/>
          <p:cNvSpPr txBox="1"/>
          <p:nvPr/>
        </p:nvSpPr>
        <p:spPr>
          <a:xfrm>
            <a:off x="14478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1-JFrame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2-JPanel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2247900" y="1817132"/>
            <a:ext cx="1409700" cy="8498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57800" y="1905000"/>
            <a:ext cx="1333500" cy="16118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0" y="2438400"/>
            <a:ext cx="5181600" cy="2362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GUI-creation of objects 1 and 2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9775" y="2517538"/>
            <a:ext cx="5124450" cy="2340448"/>
          </a:xfrm>
        </p:spPr>
      </p:pic>
      <p:sp>
        <p:nvSpPr>
          <p:cNvPr id="5" name="TextBox 4"/>
          <p:cNvSpPr txBox="1"/>
          <p:nvPr/>
        </p:nvSpPr>
        <p:spPr>
          <a:xfrm>
            <a:off x="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1-JFrame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2-JPanel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800100" y="1817132"/>
            <a:ext cx="1409700" cy="8498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57800" y="1905000"/>
            <a:ext cx="1333500" cy="16118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9200" y="4953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Verdana" pitchFamily="34" charset="0"/>
                <a:ea typeface="Verdana" pitchFamily="34" charset="0"/>
              </a:rPr>
              <a:t>JFrame</a:t>
            </a:r>
            <a:r>
              <a:rPr lang="sr-Latn-RS" sz="2400" dirty="0" smtClean="0">
                <a:latin typeface="Verdana" pitchFamily="34" charset="0"/>
                <a:ea typeface="Verdana" pitchFamily="34" charset="0"/>
              </a:rPr>
              <a:t> win=new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</a:rPr>
              <a:t>JFrame</a:t>
            </a:r>
            <a:r>
              <a:rPr lang="sr-Latn-RS" sz="2400" dirty="0" smtClean="0">
                <a:latin typeface="Verdana" pitchFamily="34" charset="0"/>
                <a:ea typeface="Verdana" pitchFamily="34" charset="0"/>
              </a:rPr>
              <a:t>(“Inventar App”);</a:t>
            </a:r>
            <a:endParaRPr lang="en-US" sz="2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5562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JPanel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 pan=new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JPanel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();</a:t>
            </a:r>
            <a:endParaRPr lang="en-US" sz="2800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1354</TotalTime>
  <Words>632</Words>
  <Application>Microsoft Office PowerPoint</Application>
  <PresentationFormat>On-screen Show (4:3)</PresentationFormat>
  <Paragraphs>148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Origin</vt:lpstr>
      <vt:lpstr>INVENTORY APPLICATION</vt:lpstr>
      <vt:lpstr>INVENTAR APLIKACIJA</vt:lpstr>
      <vt:lpstr>Inventory application</vt:lpstr>
      <vt:lpstr>Inventory application-procedure</vt:lpstr>
      <vt:lpstr>INVENTORY APPLICATION-visual part</vt:lpstr>
      <vt:lpstr>VISUAL PART OF THE APPLICATION</vt:lpstr>
      <vt:lpstr>GRAPHIC USER INTERFACE-programming</vt:lpstr>
      <vt:lpstr>GUI-more about graphic objects</vt:lpstr>
      <vt:lpstr>GUI-creation of objects 1 and 2</vt:lpstr>
      <vt:lpstr>GUI-more about graphic objects</vt:lpstr>
      <vt:lpstr>GUI-Label Creation </vt:lpstr>
      <vt:lpstr>GUI-more about graphic objects</vt:lpstr>
      <vt:lpstr>GUI-Creating text fields</vt:lpstr>
      <vt:lpstr>GUI-more about graphic objects</vt:lpstr>
      <vt:lpstr>GUI-Creating a JButton object</vt:lpstr>
      <vt:lpstr>INVENTORY APPLICATION-visual part</vt:lpstr>
      <vt:lpstr>GUI-setting of the JFrame object</vt:lpstr>
      <vt:lpstr>GUI-setting of JPanel object</vt:lpstr>
      <vt:lpstr>GUI-Setting of the JLabel class object</vt:lpstr>
      <vt:lpstr>GUI-Configuration of the JTextField class object</vt:lpstr>
      <vt:lpstr>GUI-Setting of the JButton class object</vt:lpstr>
      <vt:lpstr>INVENTORY APPLICATION-visual part</vt:lpstr>
      <vt:lpstr>GUI-connecting objects 1 and 2</vt:lpstr>
      <vt:lpstr>INVENTORY APPLICATION-event button</vt:lpstr>
      <vt:lpstr>Add action listener</vt:lpstr>
      <vt:lpstr>INVENTORY APPPLICATION-add business logic</vt:lpstr>
      <vt:lpstr>Business logic(computational part without graphics)</vt:lpstr>
      <vt:lpstr>Business logic (computational with graphics)</vt:lpstr>
      <vt:lpstr>INVENTORY APPLICATION-end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INVENTAR APLIKACIJA</dc:title>
  <dc:creator>Boban</dc:creator>
  <cp:lastModifiedBy>Boban</cp:lastModifiedBy>
  <cp:revision>62</cp:revision>
  <dcterms:created xsi:type="dcterms:W3CDTF">2006-08-16T00:00:00Z</dcterms:created>
  <dcterms:modified xsi:type="dcterms:W3CDTF">2022-04-24T12:23:03Z</dcterms:modified>
</cp:coreProperties>
</file>